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28"/>
    <p:sldId id="278" r:id="rId29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9" r:id="rId30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7.xml"/><Relationship Id="rId7" Type="http://schemas.openxmlformats.org/officeDocument/2006/relationships/slide" Target="slides/slide8.xml"/><Relationship Id="rId8" Type="http://schemas.openxmlformats.org/officeDocument/2006/relationships/slide" Target="slides/slide9.xml"/><Relationship Id="rId9" Type="http://schemas.openxmlformats.org/officeDocument/2006/relationships/slide" Target="slides/slide10.xml"/><Relationship Id="rId10" Type="http://schemas.openxmlformats.org/officeDocument/2006/relationships/slide" Target="slides/slide11.xml"/><Relationship Id="rId11" Type="http://schemas.openxmlformats.org/officeDocument/2006/relationships/slide" Target="slides/slide12.xml"/><Relationship Id="rId12" Type="http://schemas.openxmlformats.org/officeDocument/2006/relationships/slide" Target="slides/slide13.xml"/><Relationship Id="rId13" Type="http://schemas.openxmlformats.org/officeDocument/2006/relationships/slide" Target="slides/slide14.xml"/><Relationship Id="rId14" Type="http://schemas.openxmlformats.org/officeDocument/2006/relationships/slide" Target="slides/slide15.xml"/><Relationship Id="rId15" Type="http://schemas.openxmlformats.org/officeDocument/2006/relationships/slide" Target="slides/slide16.xml"/><Relationship Id="rId16" Type="http://schemas.openxmlformats.org/officeDocument/2006/relationships/slide" Target="slides/slide17.xml"/><Relationship Id="rId17" Type="http://schemas.openxmlformats.org/officeDocument/2006/relationships/slide" Target="slides/slide18.xml"/><Relationship Id="rId18" Type="http://schemas.openxmlformats.org/officeDocument/2006/relationships/slide" Target="slides/slide19.xml"/><Relationship Id="rId19" Type="http://schemas.openxmlformats.org/officeDocument/2006/relationships/slide" Target="slides/slide20.xml"/><Relationship Id="rId20" Type="http://schemas.openxmlformats.org/officeDocument/2006/relationships/slide" Target="slides/slide21.xml"/><Relationship Id="rId21" Type="http://schemas.openxmlformats.org/officeDocument/2006/relationships/slide" Target="slides/slide22.xml"/><Relationship Id="rId22" Type="http://schemas.openxmlformats.org/officeDocument/2006/relationships/slide" Target="slides/slide23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2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1E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HAYAT HEALTH SCORE: Measuring Your Healthspan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00B4D8"/>
                </a:solidFill>
              </a:defRPr>
            </a:pPr>
            <a:r>
              <a:t>Powered by Your Personal Digital Twin • Predicts Your Health 12-18 Months Ahead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1645920"/>
            <a:ext cx="2743200" cy="1097280"/>
          </a:xfrm>
          <a:prstGeom prst="rect">
            <a:avLst/>
          </a:prstGeom>
          <a:noFill/>
          <a:ln w="38100">
            <a:solidFill>
              <a:srgbClr val="00B4D8"/>
            </a:solidFill>
          </a:ln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B4D8"/>
                </a:solidFill>
              </a:defRPr>
            </a:pPr>
            <a:r>
              <a:t>HAYAT HEALTH SCORE</a:t>
            </a:r>
          </a:p>
          <a:p>
            <a:pPr algn="ctr">
              <a:defRPr sz="2800" b="1">
                <a:solidFill>
                  <a:srgbClr val="00B4D8"/>
                </a:solidFill>
              </a:defRPr>
            </a:pPr>
            <a:r>
              <a:t>0-100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2743200" cy="1097280"/>
          </a:xfrm>
          <a:prstGeom prst="rect">
            <a:avLst/>
          </a:prstGeom>
          <a:noFill/>
          <a:ln w="25400">
            <a:solidFill>
              <a:srgbClr val="7209B7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😴 Sleep &amp; Recovery</a:t>
            </a:r>
          </a:p>
          <a:p>
            <a:pPr algn="ctr">
              <a:defRPr sz="3200" b="1">
                <a:solidFill>
                  <a:srgbClr val="7209B7"/>
                </a:solidFill>
              </a:defRPr>
            </a:pPr>
            <a:r>
              <a:t>25%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3280" y="3200400"/>
            <a:ext cx="2743200" cy="1097280"/>
          </a:xfrm>
          <a:prstGeom prst="rect">
            <a:avLst/>
          </a:prstGeom>
          <a:noFill/>
          <a:ln w="25400">
            <a:solidFill>
              <a:srgbClr val="C1121F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🫀 Cardiovascular</a:t>
            </a:r>
          </a:p>
          <a:p>
            <a:pPr algn="ctr">
              <a:defRPr sz="3200" b="1">
                <a:solidFill>
                  <a:srgbClr val="C1121F"/>
                </a:solidFill>
              </a:defRPr>
            </a:pPr>
            <a:r>
              <a:t>25%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9360" y="3200400"/>
            <a:ext cx="2743200" cy="1097280"/>
          </a:xfrm>
          <a:prstGeom prst="rect">
            <a:avLst/>
          </a:prstGeom>
          <a:noFill/>
          <a:ln w="25400">
            <a:solidFill>
              <a:srgbClr val="FF8C00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🩸 Metabolic Health</a:t>
            </a:r>
          </a:p>
          <a:p>
            <a:pPr algn="ctr">
              <a:defRPr sz="3200" b="1">
                <a:solidFill>
                  <a:srgbClr val="FF8C00"/>
                </a:solidFill>
              </a:defRPr>
            </a:pPr>
            <a:r>
              <a:t>20%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572000"/>
            <a:ext cx="2743200" cy="1097280"/>
          </a:xfrm>
          <a:prstGeom prst="rect">
            <a:avLst/>
          </a:prstGeom>
          <a:noFill/>
          <a:ln w="25400">
            <a:solidFill>
              <a:srgbClr val="05668D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🧠 Cognitive Health</a:t>
            </a:r>
          </a:p>
          <a:p>
            <a:pPr algn="ctr">
              <a:defRPr sz="3200" b="1">
                <a:solidFill>
                  <a:srgbClr val="05668D"/>
                </a:solidFill>
              </a:defRPr>
            </a:pPr>
            <a:r>
              <a:t>10%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3280" y="4572000"/>
            <a:ext cx="2743200" cy="1097280"/>
          </a:xfrm>
          <a:prstGeom prst="rect">
            <a:avLst/>
          </a:prstGeom>
          <a:noFill/>
          <a:ln w="25400">
            <a:solidFill>
              <a:srgbClr val="009664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😊 Mental Health</a:t>
            </a:r>
          </a:p>
          <a:p>
            <a:pPr algn="ctr">
              <a:defRPr sz="3200" b="1">
                <a:solidFill>
                  <a:srgbClr val="009664"/>
                </a:solidFill>
              </a:defRPr>
            </a:pPr>
            <a:r>
              <a:t>10%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9360" y="4572000"/>
            <a:ext cx="2743200" cy="1097280"/>
          </a:xfrm>
          <a:prstGeom prst="rect">
            <a:avLst/>
          </a:prstGeom>
          <a:noFill/>
          <a:ln w="25400">
            <a:solidFill>
              <a:srgbClr val="646464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🦠 Microbiome</a:t>
            </a:r>
          </a:p>
          <a:p>
            <a:pPr algn="ctr">
              <a:defRPr sz="3200" b="1">
                <a:solidFill>
                  <a:srgbClr val="646464"/>
                </a:solidFill>
              </a:defRPr>
            </a:pPr>
            <a:r>
              <a:t>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2179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969696"/>
                </a:solidFill>
              </a:defRPr>
            </a:pPr>
            <a:r>
              <a:t>Your Digital Twin learns from your unique biology • Blueprint-optimized weighting • UAE-customized norms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FFA500"/>
                </a:solidFill>
                <a:latin typeface="Noto Sans"/>
              </a:rPr>
              <a:t>(24-25% in nationals)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43600" y="58521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40-50%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3600" y="6309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 (lifestyle)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2C3E50"/>
                </a:solidFill>
                <a:latin typeface="Noto Sans"/>
              </a:rPr>
              <a:t>Detect: AI Biopsy, Genome | Prevent: Weight, Diet, Exercise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900" b="1">
                <a:solidFill>
                  <a:srgbClr val="C1121F"/>
                </a:solidFill>
                <a:latin typeface="Noto Sans"/>
              </a:rPr>
              <a:t>COMBINED IMPACT: 52% of deaths + 60%+ of chronic disease burden + $11B annual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Digital Twin Technology—Customized for the UAE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>
                <a:solidFill>
                  <a:srgbClr val="2C3E50"/>
                </a:solidFill>
                <a:latin typeface="Noto Sans"/>
              </a:rPr>
              <a:t>Global Innovation, UAE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9664"/>
                </a:solidFill>
                <a:latin typeface="Noto Sans"/>
              </a:rPr>
              <a:t>PROVEN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28600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Mount Sinai &amp; leading institutions pioneering Digital Twin for health optimization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200400"/>
            <a:ext cx="2377439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05668D"/>
                </a:solidFill>
                <a:latin typeface="Noto Sans"/>
              </a:rPr>
              <a:t>We're bringing this proven concept to the UAE—with critical customization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448056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2C3E50"/>
                </a:solidFill>
                <a:latin typeface="Noto Sans"/>
              </a:rPr>
              <a:t>Transforming healthcare from treating illness to improving wellness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🇦🇪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78D7"/>
                </a:solidFill>
                <a:latin typeface="Noto Sans"/>
              </a:rPr>
              <a:t>UAE-SPECIFIC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1840" y="228600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Emirati Genome Database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1840" y="269748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Ramadan-aware protocols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1840" y="310896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Arabic interface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840" y="352044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Halal nutrition guidance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1840" y="393192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Cultural adaptation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91840" y="461772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0078D7"/>
                </a:solidFill>
                <a:latin typeface="Noto Sans"/>
              </a:rPr>
              <a:t>No Western platform can match this customization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8C00"/>
                </a:solidFill>
                <a:latin typeface="Noto Sans"/>
              </a:rPr>
              <a:t>TRIPLE THREAT FOCUS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5040" y="228600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CVD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251460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(40% deaths)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35040" y="283464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Diabetes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5040" y="306324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(20.7% prevalence)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5040" y="338328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Cancer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5040" y="361188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(12% deaths)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5040" y="411480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F8C00"/>
                </a:solidFill>
                <a:latin typeface="Noto Sans"/>
              </a:rPr>
              <a:t>52% of deaths</a:t>
            </a:r>
          </a:p>
          <a:p>
            <a:r>
              <a:t>$11B annual cost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5040" y="484632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05668D"/>
                </a:solidFill>
                <a:latin typeface="Noto Sans"/>
              </a:rPr>
              <a:t>5-10 year early detection before symptoms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5760720"/>
            <a:ext cx="8229600" cy="54864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7200" y="589788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Commercial Platform • Immediate Deployment • Proven PPP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Mount Sinai DigiTwin Project, UAE Genome Database, IDF (2024), UNDP (2024)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